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Lst>
  <p:notesMasterIdLst>
    <p:notesMasterId r:id="rId6"/>
  </p:notesMasterIdLst>
  <p:sldSz cx="14630400" cy="8229600"/>
  <p:notesSz cx="8229600" cy="14630400"/>
  <p:embeddedFontLst>
    <p:embeddedFont>
      <p:font typeface="Barlow"/>
      <p:regular r:id="rId11"/>
    </p:embeddedFont>
    <p:embeddedFont>
      <p:font typeface="Barlow"/>
      <p:regular r:id="rId12"/>
    </p:embeddedFont>
    <p:embeddedFont>
      <p:font typeface="Barlow"/>
      <p:regular r:id="rId13"/>
    </p:embeddedFont>
    <p:embeddedFont>
      <p:font typeface="Barlow"/>
      <p:regular r:id="rId14"/>
    </p:embeddedFont>
    <p:embeddedFont>
      <p:font typeface="Montserrat"/>
      <p:regular r:id="rId15"/>
    </p:embeddedFont>
    <p:embeddedFont>
      <p:font typeface="Montserrat"/>
      <p:regular r:id="rId16"/>
    </p:embeddedFont>
    <p:embeddedFont>
      <p:font typeface="Montserrat"/>
      <p:regular r:id="rId17"/>
    </p:embeddedFont>
    <p:embeddedFont>
      <p:font typeface="Montserra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font" Target="fonts/font1.fntdata"/><Relationship Id="rId12" Type="http://schemas.openxmlformats.org/officeDocument/2006/relationships/font" Target="fonts/font2.fntdata"/><Relationship Id="rId13" Type="http://schemas.openxmlformats.org/officeDocument/2006/relationships/font" Target="fonts/font3.fntdata"/><Relationship Id="rId14" Type="http://schemas.openxmlformats.org/officeDocument/2006/relationships/font" Target="fonts/font4.fntdata"/><Relationship Id="rId15" Type="http://schemas.openxmlformats.org/officeDocument/2006/relationships/font" Target="fonts/font5.fntdata"/><Relationship Id="rId16" Type="http://schemas.openxmlformats.org/officeDocument/2006/relationships/font" Target="fonts/font6.fntdata"/><Relationship Id="rId17" Type="http://schemas.openxmlformats.org/officeDocument/2006/relationships/font" Target="fonts/font7.fntdata"/><Relationship Id="rId1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58309" y="1150739"/>
            <a:ext cx="8833128" cy="983575"/>
          </a:xfrm>
          <a:prstGeom prst="rect">
            <a:avLst/>
          </a:prstGeom>
          <a:noFill/>
          <a:ln/>
        </p:spPr>
        <p:txBody>
          <a:bodyPr wrap="none" lIns="0" tIns="0" rIns="0" bIns="0" rtlCol="0" anchor="t"/>
          <a:lstStyle/>
          <a:p>
            <a:pPr algn="l" indent="0" marL="0">
              <a:lnSpc>
                <a:spcPts val="7700"/>
              </a:lnSpc>
              <a:buNone/>
            </a:pPr>
            <a:r>
              <a:rPr lang="en-US" sz="6150" b="1" dirty="0">
                <a:solidFill>
                  <a:srgbClr val="2E3C4E"/>
                </a:solidFill>
                <a:latin typeface="Barlow Bold" pitchFamily="34" charset="0"/>
                <a:ea typeface="Barlow Bold" pitchFamily="34" charset="-122"/>
                <a:cs typeface="Barlow Bold" pitchFamily="34" charset="-120"/>
              </a:rPr>
              <a:t>Quantum Key Distribution</a:t>
            </a:r>
            <a:endParaRPr lang="en-US" sz="6150" dirty="0"/>
          </a:p>
        </p:txBody>
      </p:sp>
      <p:pic>
        <p:nvPicPr>
          <p:cNvPr id="3" name="Image 0" descr="preencoded.png">    </p:cNvPr>
          <p:cNvPicPr>
            <a:picLocks noChangeAspect="1"/>
          </p:cNvPicPr>
          <p:nvPr/>
        </p:nvPicPr>
        <p:blipFill>
          <a:blip r:embed="rId1"/>
          <a:stretch>
            <a:fillRect/>
          </a:stretch>
        </p:blipFill>
        <p:spPr>
          <a:xfrm>
            <a:off x="758309" y="2702957"/>
            <a:ext cx="6565344" cy="3282672"/>
          </a:xfrm>
          <a:prstGeom prst="rect">
            <a:avLst/>
          </a:prstGeom>
        </p:spPr>
      </p:pic>
      <p:sp>
        <p:nvSpPr>
          <p:cNvPr id="4" name="Text 1"/>
          <p:cNvSpPr/>
          <p:nvPr/>
        </p:nvSpPr>
        <p:spPr>
          <a:xfrm>
            <a:off x="7859911" y="2675811"/>
            <a:ext cx="6019681" cy="3563541"/>
          </a:xfrm>
          <a:prstGeom prst="rect">
            <a:avLst/>
          </a:prstGeom>
          <a:noFill/>
          <a:ln/>
        </p:spPr>
        <p:txBody>
          <a:bodyPr wrap="square" lIns="0" tIns="0" rIns="0" bIns="0" rtlCol="0" anchor="t"/>
          <a:lstStyle/>
          <a:p>
            <a:pPr algn="ctr"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QKD enables two parties to share a secret key securely using quantum mechanics.</a:t>
            </a:r>
            <a:endParaRPr lang="en-US" sz="4450" dirty="0"/>
          </a:p>
        </p:txBody>
      </p:sp>
      <p:sp>
        <p:nvSpPr>
          <p:cNvPr id="5" name="Shape 2"/>
          <p:cNvSpPr/>
          <p:nvPr/>
        </p:nvSpPr>
        <p:spPr>
          <a:xfrm>
            <a:off x="758309" y="6715839"/>
            <a:ext cx="346591" cy="346591"/>
          </a:xfrm>
          <a:prstGeom prst="roundRect">
            <a:avLst>
              <a:gd name="adj" fmla="val 263800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6723459"/>
            <a:ext cx="331351" cy="331351"/>
          </a:xfrm>
          <a:prstGeom prst="rect">
            <a:avLst/>
          </a:prstGeom>
        </p:spPr>
      </p:pic>
      <p:sp>
        <p:nvSpPr>
          <p:cNvPr id="7" name="Text 3"/>
          <p:cNvSpPr/>
          <p:nvPr/>
        </p:nvSpPr>
        <p:spPr>
          <a:xfrm>
            <a:off x="1213128" y="6699647"/>
            <a:ext cx="2790111" cy="379214"/>
          </a:xfrm>
          <a:prstGeom prst="rect">
            <a:avLst/>
          </a:prstGeom>
          <a:noFill/>
          <a:ln/>
        </p:spPr>
        <p:txBody>
          <a:bodyPr wrap="none" lIns="0" tIns="0" rIns="0" bIns="0" rtlCol="0" anchor="t"/>
          <a:lstStyle/>
          <a:p>
            <a:pPr algn="l" indent="0" marL="0">
              <a:lnSpc>
                <a:spcPts val="2950"/>
              </a:lnSpc>
              <a:buNone/>
            </a:pPr>
            <a:r>
              <a:rPr lang="en-US" sz="2100" b="1" dirty="0">
                <a:solidFill>
                  <a:srgbClr val="384653"/>
                </a:solidFill>
                <a:latin typeface="Montserrat Bold" pitchFamily="34" charset="0"/>
                <a:ea typeface="Montserrat Bold" pitchFamily="34" charset="-122"/>
                <a:cs typeface="Montserrat Bold" pitchFamily="34" charset="-120"/>
              </a:rPr>
              <a:t>by Vasundhara Ravi</a:t>
            </a:r>
            <a:endParaRPr 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163128"/>
            <a:ext cx="8518088"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Our BB84 Simulation Architecture</a:t>
            </a:r>
            <a:endParaRPr lang="en-US" sz="4450" dirty="0"/>
          </a:p>
        </p:txBody>
      </p:sp>
      <p:sp>
        <p:nvSpPr>
          <p:cNvPr id="3" name="Text 1"/>
          <p:cNvSpPr/>
          <p:nvPr/>
        </p:nvSpPr>
        <p:spPr>
          <a:xfrm>
            <a:off x="758309" y="3309104"/>
            <a:ext cx="13113782" cy="2166938"/>
          </a:xfrm>
          <a:prstGeom prst="rect">
            <a:avLst/>
          </a:prstGeom>
          <a:noFill/>
          <a:ln/>
        </p:spPr>
        <p:txBody>
          <a:bodyPr wrap="square" lIns="0" tIns="0" rIns="0" bIns="0" rtlCol="0" anchor="t"/>
          <a:lstStyle/>
          <a:p>
            <a:pPr algn="l" indent="0" marL="0">
              <a:lnSpc>
                <a:spcPts val="3400"/>
              </a:lnSpc>
              <a:buNone/>
            </a:pPr>
            <a:r>
              <a:rPr lang="en-US" sz="2100" dirty="0">
                <a:solidFill>
                  <a:srgbClr val="384653"/>
                </a:solidFill>
                <a:latin typeface="Montserrat" pitchFamily="34" charset="0"/>
                <a:ea typeface="Montserrat" pitchFamily="34" charset="-122"/>
                <a:cs typeface="Montserrat" pitchFamily="34" charset="-120"/>
              </a:rPr>
              <a:t>We designed our BB84 simulation using an object-oriented approach, separating sender and receiver logic for modularity. Noise is applied probabilistically to simulate realistic quantum channels, while eavesdropping is actively modeled to analyze its effect on key security. This setup allows us to measure error rates and determine whether the generated key remains secure under various conditions.</a:t>
            </a:r>
            <a:endParaRPr lang="en-US" sz="2100" dirty="0"/>
          </a:p>
        </p:txBody>
      </p:sp>
      <p:sp>
        <p:nvSpPr>
          <p:cNvPr id="4" name="Text 2"/>
          <p:cNvSpPr/>
          <p:nvPr/>
        </p:nvSpPr>
        <p:spPr>
          <a:xfrm>
            <a:off x="758309" y="5719763"/>
            <a:ext cx="1311378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5420" y="397073"/>
            <a:ext cx="10820400" cy="475059"/>
          </a:xfrm>
          <a:prstGeom prst="rect">
            <a:avLst/>
          </a:prstGeom>
          <a:noFill/>
          <a:ln/>
        </p:spPr>
        <p:txBody>
          <a:bodyPr wrap="none" lIns="0" tIns="0" rIns="0" bIns="0" rtlCol="0" anchor="t"/>
          <a:lstStyle/>
          <a:p>
            <a:pPr algn="l" indent="0" marL="0">
              <a:lnSpc>
                <a:spcPts val="3700"/>
              </a:lnSpc>
              <a:buNone/>
            </a:pPr>
            <a:r>
              <a:rPr lang="en-US" sz="2950" b="1" dirty="0">
                <a:solidFill>
                  <a:srgbClr val="2E3C4E"/>
                </a:solidFill>
                <a:latin typeface="Barlow Bold" pitchFamily="34" charset="0"/>
                <a:ea typeface="Barlow Bold" pitchFamily="34" charset="-122"/>
                <a:cs typeface="Barlow Bold" pitchFamily="34" charset="-120"/>
              </a:rPr>
              <a:t>Analysis of the error rate with respect to different types of noise</a:t>
            </a:r>
            <a:endParaRPr lang="en-US" sz="2950" dirty="0"/>
          </a:p>
        </p:txBody>
      </p:sp>
      <p:sp>
        <p:nvSpPr>
          <p:cNvPr id="3" name="Text 1"/>
          <p:cNvSpPr/>
          <p:nvPr/>
        </p:nvSpPr>
        <p:spPr>
          <a:xfrm>
            <a:off x="505420" y="1160978"/>
            <a:ext cx="13619559" cy="28872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384653"/>
                </a:solidFill>
                <a:latin typeface="Montserrat" pitchFamily="34" charset="0"/>
                <a:ea typeface="Montserrat" pitchFamily="34" charset="-122"/>
                <a:cs typeface="Montserrat" pitchFamily="34" charset="-120"/>
              </a:rPr>
              <a:t>Different noise types — bit-flip, phase-flip, and depolarizing — are applied probabilistically to simulate realistic channel errors.</a:t>
            </a:r>
            <a:endParaRPr lang="en-US" sz="1100" dirty="0"/>
          </a:p>
        </p:txBody>
      </p:sp>
      <p:sp>
        <p:nvSpPr>
          <p:cNvPr id="4" name="Text 2"/>
          <p:cNvSpPr/>
          <p:nvPr/>
        </p:nvSpPr>
        <p:spPr>
          <a:xfrm>
            <a:off x="505420" y="1500188"/>
            <a:ext cx="13619559" cy="577453"/>
          </a:xfrm>
          <a:prstGeom prst="rect">
            <a:avLst/>
          </a:prstGeom>
          <a:noFill/>
          <a:ln/>
        </p:spPr>
        <p:txBody>
          <a:bodyPr wrap="square" lIns="0" tIns="0" rIns="0" bIns="0" rtlCol="0" anchor="t"/>
          <a:lstStyle/>
          <a:p>
            <a:pPr algn="l" marL="342900" indent="-342900">
              <a:lnSpc>
                <a:spcPts val="1800"/>
              </a:lnSpc>
              <a:buSzPct val="100000"/>
              <a:buChar char="•"/>
            </a:pPr>
            <a:r>
              <a:rPr lang="en-US" sz="1100" dirty="0">
                <a:solidFill>
                  <a:srgbClr val="384653"/>
                </a:solidFill>
                <a:latin typeface="Montserrat" pitchFamily="34" charset="0"/>
                <a:ea typeface="Montserrat" pitchFamily="34" charset="-122"/>
                <a:cs typeface="Montserrat" pitchFamily="34" charset="-120"/>
              </a:rPr>
              <a:t>By measuring QBER for each noise type, we can determine which keys remain secure (below the error threshold) and detect potential eavesdropping or excessive noise.</a:t>
            </a:r>
            <a:endParaRPr lang="en-US" sz="1100" dirty="0"/>
          </a:p>
        </p:txBody>
      </p:sp>
      <p:sp>
        <p:nvSpPr>
          <p:cNvPr id="5" name="Text 3"/>
          <p:cNvSpPr/>
          <p:nvPr/>
        </p:nvSpPr>
        <p:spPr>
          <a:xfrm>
            <a:off x="505420" y="2369939"/>
            <a:ext cx="2162651" cy="230981"/>
          </a:xfrm>
          <a:prstGeom prst="rect">
            <a:avLst/>
          </a:prstGeom>
          <a:noFill/>
          <a:ln/>
        </p:spPr>
        <p:txBody>
          <a:bodyPr wrap="none" lIns="0" tIns="0" rIns="0" bIns="0" rtlCol="0" anchor="t"/>
          <a:lstStyle/>
          <a:p>
            <a:pPr algn="l" indent="0" marL="0">
              <a:lnSpc>
                <a:spcPts val="1800"/>
              </a:lnSpc>
              <a:buNone/>
            </a:pPr>
            <a:endParaRPr lang="en-US" sz="1100" dirty="0"/>
          </a:p>
        </p:txBody>
      </p:sp>
      <p:pic>
        <p:nvPicPr>
          <p:cNvPr id="6" name="Image 0" descr="preencoded.png">    </p:cNvPr>
          <p:cNvPicPr>
            <a:picLocks noChangeAspect="1"/>
          </p:cNvPicPr>
          <p:nvPr/>
        </p:nvPicPr>
        <p:blipFill>
          <a:blip r:embed="rId1"/>
          <a:stretch>
            <a:fillRect/>
          </a:stretch>
        </p:blipFill>
        <p:spPr>
          <a:xfrm>
            <a:off x="3027878" y="2402443"/>
            <a:ext cx="8589645" cy="5726430"/>
          </a:xfrm>
          <a:prstGeom prst="rect">
            <a:avLst/>
          </a:prstGeom>
        </p:spPr>
      </p:pic>
      <p:sp>
        <p:nvSpPr>
          <p:cNvPr id="7" name="Text 4"/>
          <p:cNvSpPr/>
          <p:nvPr/>
        </p:nvSpPr>
        <p:spPr>
          <a:xfrm>
            <a:off x="11977330" y="2369939"/>
            <a:ext cx="2162651" cy="230981"/>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3758446"/>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Thank you!</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Slide 1</vt:lpstr>
      <vt:lpstr>Slide 2</vt:lpstr>
      <vt:lpstr>Slide 3</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2025-10-31T16:57:43Z</dcterms:created>
  <dcterms:modified xsi:type="dcterms:W3CDTF">2025-10-31T16:57:43Z</dcterms:modified>
</cp:coreProperties>
</file>